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549" r:id="rId1"/>
  </p:sldMasterIdLst>
  <p:notesMasterIdLst>
    <p:notesMasterId r:id="rId16"/>
  </p:notesMasterIdLst>
  <p:handoutMasterIdLst>
    <p:handoutMasterId r:id="rId17"/>
  </p:handoutMasterIdLst>
  <p:sldIdLst>
    <p:sldId id="272" r:id="rId2"/>
    <p:sldId id="273" r:id="rId3"/>
    <p:sldId id="266" r:id="rId4"/>
    <p:sldId id="275" r:id="rId5"/>
    <p:sldId id="268" r:id="rId6"/>
    <p:sldId id="260" r:id="rId7"/>
    <p:sldId id="269" r:id="rId8"/>
    <p:sldId id="267" r:id="rId9"/>
    <p:sldId id="270" r:id="rId10"/>
    <p:sldId id="271" r:id="rId11"/>
    <p:sldId id="262" r:id="rId12"/>
    <p:sldId id="274" r:id="rId13"/>
    <p:sldId id="264" r:id="rId14"/>
    <p:sldId id="265" r:id="rId15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dding custom data to resources in Microsoft Graph" id="{7E829F76-CD83-44A3-B3F7-007301260BD8}">
          <p14:sldIdLst>
            <p14:sldId id="272"/>
            <p14:sldId id="273"/>
            <p14:sldId id="266"/>
            <p14:sldId id="275"/>
            <p14:sldId id="268"/>
            <p14:sldId id="260"/>
            <p14:sldId id="269"/>
            <p14:sldId id="267"/>
            <p14:sldId id="270"/>
            <p14:sldId id="271"/>
            <p14:sldId id="262"/>
          </p14:sldIdLst>
        </p14:section>
        <p14:section name="Summary" id="{0515D85C-C91E-4BDB-B673-651C2D8A364D}">
          <p14:sldIdLst>
            <p14:sldId id="274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2275" autoAdjust="0"/>
    <p:restoredTop sz="95046" autoAdjust="0"/>
  </p:normalViewPr>
  <p:slideViewPr>
    <p:cSldViewPr snapToGrid="0">
      <p:cViewPr varScale="1">
        <p:scale>
          <a:sx n="86" d="100"/>
          <a:sy n="86" d="100"/>
        </p:scale>
        <p:origin x="1152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32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10/25/17 5:54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eg>
</file>

<file path=ppt/media/image11.jpe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10/25/17 5:54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8941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10/25/17 5:54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756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131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Since schema extensions are accessible as complex types in instances of the targeted resources, you can do CRUD operations on the custom data in a schema extension in the following ways: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 the resource POST method to specify custom data when creating a new resource instance.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 the resource GET method to read the custom data.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 the resource PATCH method to add or update custom data in an existing resource instance.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 the resource PATCH method to set the complex type to null, to delete the custom data in the resource instance.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729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Additional limitations documented:</a:t>
            </a:r>
          </a:p>
          <a:p>
            <a:r>
              <a:rPr lang="en-US" dirty="0"/>
              <a:t>https://developer.microsoft.com/en-us/graph/docs/concepts/known_issues#extensions </a:t>
            </a:r>
          </a:p>
          <a:p>
            <a:endParaRPr lang="en-US" dirty="0"/>
          </a:p>
          <a:p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Change tracking is not supported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Change tracking (delta query) is not supported for open or schema extension properties.</a:t>
            </a:r>
          </a:p>
          <a:p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Creating a resource and open extension at the same time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You cannot specify an open extension at the same time you create an instance of </a:t>
            </a:r>
            <a:r>
              <a:rPr lang="en-US" sz="900" b="1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administrativeUnit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device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group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organization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 or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user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. You must first create the instance and then specify the open extension data in a subsequent POST request on that instance.</a:t>
            </a:r>
          </a:p>
          <a:p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Limit of 100 schema extension property values allowed per resource instance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Directory resources, such as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device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group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 and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user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 currently limit the total number of schema extension property values that can be set on a resource instance, to 100.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548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158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771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346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429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51615444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65873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26209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253266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54784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8726299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070379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239928330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611276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350895366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61650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097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6967379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19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371A6DA-3B64-4BA3-8A23-20674474B3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864" t="4432" b="4432"/>
          <a:stretch/>
        </p:blipFill>
        <p:spPr>
          <a:xfrm flipH="1">
            <a:off x="1944687" y="0"/>
            <a:ext cx="10491788" cy="69945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4D3ECC-207D-4F2E-96C1-2F2E1CADEECE}"/>
              </a:ext>
            </a:extLst>
          </p:cNvPr>
          <p:cNvSpPr/>
          <p:nvPr userDrawn="1"/>
        </p:nvSpPr>
        <p:spPr bwMode="auto">
          <a:xfrm>
            <a:off x="1929447" y="0"/>
            <a:ext cx="6513513" cy="6994525"/>
          </a:xfrm>
          <a:prstGeom prst="rect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1908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61244835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237442070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12810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404388852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1292301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31270120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31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50" r:id="rId1"/>
    <p:sldLayoutId id="2147484551" r:id="rId2"/>
    <p:sldLayoutId id="2147484553" r:id="rId3"/>
    <p:sldLayoutId id="2147484555" r:id="rId4"/>
    <p:sldLayoutId id="2147484556" r:id="rId5"/>
    <p:sldLayoutId id="2147484557" r:id="rId6"/>
    <p:sldLayoutId id="2147484558" r:id="rId7"/>
    <p:sldLayoutId id="2147484559" r:id="rId8"/>
    <p:sldLayoutId id="2147484560" r:id="rId9"/>
    <p:sldLayoutId id="2147484561" r:id="rId10"/>
    <p:sldLayoutId id="2147484562" r:id="rId11"/>
    <p:sldLayoutId id="2147484563" r:id="rId12"/>
    <p:sldLayoutId id="2147484564" r:id="rId13"/>
    <p:sldLayoutId id="2147484566" r:id="rId14"/>
    <p:sldLayoutId id="2147484569" r:id="rId15"/>
    <p:sldLayoutId id="2147484570" r:id="rId16"/>
    <p:sldLayoutId id="2147484571" r:id="rId17"/>
    <p:sldLayoutId id="2147484572" r:id="rId18"/>
    <p:sldLayoutId id="2147484573" r:id="rId19"/>
    <p:sldLayoutId id="2147484574" r:id="rId20"/>
    <p:sldLayoutId id="2147484575" r:id="rId21"/>
    <p:sldLayoutId id="2147484576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Capabilities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Adding custom data to resources in Microsoft</a:t>
            </a:r>
            <a:r>
              <a:rPr lang="en-US" dirty="0">
                <a:noFill/>
              </a:rPr>
              <a:t>-</a:t>
            </a:r>
            <a:r>
              <a:rPr lang="en-US" dirty="0"/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306398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771F23C-EDDD-4C01-A0FE-5CD1C89D53F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5892" t="27296" r="2599"/>
          <a:stretch/>
        </p:blipFill>
        <p:spPr>
          <a:xfrm>
            <a:off x="6446520" y="0"/>
            <a:ext cx="5989954" cy="69945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A856C7-A953-4B08-BC77-51B7FDC4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Permissions and Data Limits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08275-5137-4928-8AD8-CE9BE2E8CA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9" y="1319164"/>
            <a:ext cx="5097462" cy="5253746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Permissions</a:t>
            </a:r>
            <a:endParaRPr lang="en-US" sz="1600" dirty="0">
              <a:solidFill>
                <a:schemeClr val="accent1"/>
              </a:solidFill>
              <a:latin typeface="+mj-lt"/>
            </a:endParaRP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The same permissions that are required to read or write </a:t>
            </a:r>
            <a:br>
              <a:rPr lang="en-US" sz="1600" dirty="0"/>
            </a:br>
            <a:r>
              <a:rPr lang="en-US" sz="1600" dirty="0"/>
              <a:t>from a resource are required to read or write to any </a:t>
            </a:r>
            <a:br>
              <a:rPr lang="en-US" sz="1600" dirty="0"/>
            </a:br>
            <a:r>
              <a:rPr lang="en-US" sz="1600" dirty="0"/>
              <a:t>extensions on that resource.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To create and manage schema definitions, app must be </a:t>
            </a:r>
            <a:br>
              <a:rPr lang="en-US" sz="1600" dirty="0"/>
            </a:br>
            <a:r>
              <a:rPr lang="en-US" sz="1600" dirty="0"/>
              <a:t>granted </a:t>
            </a:r>
            <a:r>
              <a:rPr lang="en-US" sz="1600" i="1" dirty="0" err="1"/>
              <a:t>Directory.AccessAsUser.All</a:t>
            </a:r>
            <a:endParaRPr lang="en-US" sz="1600" dirty="0"/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Data limits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600" dirty="0">
                <a:latin typeface="+mj-lt"/>
              </a:rPr>
              <a:t>Open extension limits</a:t>
            </a:r>
          </a:p>
          <a:p>
            <a:pPr marL="231775">
              <a:lnSpc>
                <a:spcPct val="90000"/>
              </a:lnSpc>
              <a:spcBef>
                <a:spcPts val="600"/>
              </a:spcBef>
            </a:pPr>
            <a:r>
              <a:rPr lang="en-US" sz="1600" dirty="0"/>
              <a:t>Each open extension can have up to 2KB of data </a:t>
            </a:r>
            <a:br>
              <a:rPr lang="en-US" sz="1600" dirty="0"/>
            </a:br>
            <a:r>
              <a:rPr lang="en-US" sz="1600" dirty="0"/>
              <a:t>(including the extension definition itself)</a:t>
            </a:r>
          </a:p>
          <a:p>
            <a:pPr marL="231775"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An application can add up to two open extensions per </a:t>
            </a:r>
            <a:br>
              <a:rPr lang="en-US" sz="1600" dirty="0"/>
            </a:br>
            <a:r>
              <a:rPr lang="en-US" sz="1600" dirty="0"/>
              <a:t>resource instance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600" dirty="0">
                <a:latin typeface="+mj-lt"/>
              </a:rPr>
              <a:t>Schema extension limits</a:t>
            </a:r>
          </a:p>
          <a:p>
            <a:pPr marL="231775">
              <a:lnSpc>
                <a:spcPct val="90000"/>
              </a:lnSpc>
              <a:spcBef>
                <a:spcPts val="600"/>
              </a:spcBef>
            </a:pPr>
            <a:r>
              <a:rPr lang="en-US" sz="1600" dirty="0"/>
              <a:t>An application may create no more than five schema </a:t>
            </a:r>
            <a:br>
              <a:rPr lang="en-US" sz="1600" dirty="0"/>
            </a:br>
            <a:r>
              <a:rPr lang="en-US" sz="1600" dirty="0"/>
              <a:t>extension definitions</a:t>
            </a:r>
          </a:p>
          <a:p>
            <a:pPr marL="231775"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Directory resources (device, group, and user) limit total number of property extension values to be set on a resource instance to 100</a:t>
            </a:r>
          </a:p>
        </p:txBody>
      </p:sp>
    </p:spTree>
    <p:extLst>
      <p:ext uri="{BB962C8B-B14F-4D97-AF65-F5344CB8AC3E}">
        <p14:creationId xmlns:p14="http://schemas.microsoft.com/office/powerpoint/2010/main" val="91848623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3B90D9-A7E2-4971-B151-5C82D625C9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633" t="29355" r="46268"/>
          <a:stretch/>
        </p:blipFill>
        <p:spPr>
          <a:xfrm flipH="1">
            <a:off x="5887091" y="0"/>
            <a:ext cx="6549383" cy="69945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047349F-0B8F-4D12-A39C-718C1C57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64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1D48218-75E0-4C6C-BFA7-A1010BADED35}"/>
              </a:ext>
            </a:extLst>
          </p:cNvPr>
          <p:cNvSpPr txBox="1">
            <a:spLocks/>
          </p:cNvSpPr>
          <p:nvPr/>
        </p:nvSpPr>
        <p:spPr>
          <a:xfrm>
            <a:off x="465138" y="2621905"/>
            <a:ext cx="4732503" cy="22436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Open extensions are easy for developers to get started to add custom data to read and write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Schema extensions provide structure and lifecycle, enabling sharing of extensions and filtering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Use your own reverse DNS naming scheme </a:t>
            </a:r>
            <a:br>
              <a:rPr lang="en-US" sz="1600" b="0" dirty="0">
                <a:solidFill>
                  <a:srgbClr val="2F2F2F"/>
                </a:solidFill>
                <a:latin typeface="Segoe UI Semibold"/>
              </a:rPr>
            </a:b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unique to tenant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Not all resources support extensions</a:t>
            </a:r>
          </a:p>
        </p:txBody>
      </p:sp>
    </p:spTree>
    <p:extLst>
      <p:ext uri="{BB962C8B-B14F-4D97-AF65-F5344CB8AC3E}">
        <p14:creationId xmlns:p14="http://schemas.microsoft.com/office/powerpoint/2010/main" val="365167278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A0B00D-3B47-4B76-8346-84D398E2F9A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212" r="6783"/>
          <a:stretch/>
        </p:blipFill>
        <p:spPr>
          <a:xfrm flipH="1">
            <a:off x="5091545" y="0"/>
            <a:ext cx="7344930" cy="6994525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99C4E3B-1616-48E8-8693-6C4E1DE00396}"/>
              </a:ext>
            </a:extLst>
          </p:cNvPr>
          <p:cNvSpPr txBox="1">
            <a:spLocks/>
          </p:cNvSpPr>
          <p:nvPr/>
        </p:nvSpPr>
        <p:spPr>
          <a:xfrm>
            <a:off x="465138" y="3332747"/>
            <a:ext cx="3914774" cy="338317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Open extensions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Schema extensions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24911FCC-9272-4798-A387-D79B9D44C273}"/>
              </a:ext>
            </a:extLst>
          </p:cNvPr>
          <p:cNvSpPr txBox="1">
            <a:spLocks/>
          </p:cNvSpPr>
          <p:nvPr/>
        </p:nvSpPr>
        <p:spPr>
          <a:xfrm>
            <a:off x="465138" y="1709737"/>
            <a:ext cx="3457157" cy="917575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cap="none" spc="-50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sz="2800" dirty="0">
                <a:solidFill>
                  <a:srgbClr val="2F2F2F"/>
                </a:solidFill>
              </a:rPr>
              <a:t>Adding custom data to resources in Microsoft</a:t>
            </a:r>
            <a:r>
              <a:rPr lang="en-US" sz="2800" dirty="0">
                <a:noFill/>
              </a:rPr>
              <a:t>-</a:t>
            </a:r>
            <a:r>
              <a:rPr lang="en-US" sz="2800" dirty="0">
                <a:solidFill>
                  <a:srgbClr val="2F2F2F"/>
                </a:solidFill>
              </a:rPr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4266819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1074B66-30BE-4C75-B8AE-1F2C8654D2D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242" t="11391" r="2444"/>
          <a:stretch/>
        </p:blipFill>
        <p:spPr>
          <a:xfrm>
            <a:off x="5887091" y="0"/>
            <a:ext cx="6549384" cy="69945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3F6A8F-898D-4469-BB06-F383C4C3B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Extending Microsoft Graph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66FD0-7E8A-49A1-ADBB-F3EF9B5C33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9" y="1676720"/>
            <a:ext cx="4675821" cy="4278094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Add custom data to resources </a:t>
            </a:r>
            <a:br>
              <a:rPr lang="en-US" dirty="0">
                <a:solidFill>
                  <a:schemeClr val="accent1"/>
                </a:solidFill>
                <a:latin typeface="+mj-lt"/>
              </a:rPr>
            </a:br>
            <a:r>
              <a:rPr lang="en-US" dirty="0">
                <a:solidFill>
                  <a:schemeClr val="accent1"/>
                </a:solidFill>
                <a:latin typeface="+mj-lt"/>
              </a:rPr>
              <a:t>using extensions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Keep your app lightweight and store app-specific user profile data in Microsoft Graph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Keep your existing user profile store and add an app-specific identifier to Microsoft Graph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Add metadata to messages to provide new conversation capabilities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Enhance calendar events with contextual data</a:t>
            </a:r>
          </a:p>
          <a:p>
            <a:pPr>
              <a:lnSpc>
                <a:spcPct val="90000"/>
              </a:lnSpc>
              <a:spcBef>
                <a:spcPts val="24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Two types of extensions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Open extensions – open and flexible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Schema extensions – more versatile: schema is discoverable and shareable, enables filtering</a:t>
            </a:r>
          </a:p>
        </p:txBody>
      </p:sp>
    </p:spTree>
    <p:extLst>
      <p:ext uri="{BB962C8B-B14F-4D97-AF65-F5344CB8AC3E}">
        <p14:creationId xmlns:p14="http://schemas.microsoft.com/office/powerpoint/2010/main" val="307663374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E8D86E-45F9-494A-B971-9147651B7C1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4687" y="0"/>
            <a:ext cx="10491788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23B44EB-69DD-461F-85BB-B518EACDAA04}"/>
              </a:ext>
            </a:extLst>
          </p:cNvPr>
          <p:cNvSpPr/>
          <p:nvPr/>
        </p:nvSpPr>
        <p:spPr bwMode="auto">
          <a:xfrm>
            <a:off x="1929447" y="0"/>
            <a:ext cx="6513513" cy="6994525"/>
          </a:xfrm>
          <a:prstGeom prst="rect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F6A8F-898D-4469-BB06-F383C4C3B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extensions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66FD0-7E8A-49A1-ADBB-F3EF9B5C33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9" y="1676720"/>
            <a:ext cx="4675821" cy="2886944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Good way for developers to get started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Open types that offer a flexible way to add untyped app data directly to a resource instance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Accessible through the extensions navigation property of the resource instance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 err="1"/>
              <a:t>extensionName</a:t>
            </a:r>
            <a:r>
              <a:rPr lang="en-US" sz="1600" dirty="0"/>
              <a:t> is the only pre-defined, writeable property, must be unique within the tenant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Use a reverse DNS naming system (</a:t>
            </a:r>
            <a:r>
              <a:rPr lang="en-US" sz="1600" dirty="0" err="1"/>
              <a:t>ie</a:t>
            </a:r>
            <a:r>
              <a:rPr lang="en-US" sz="1600" dirty="0"/>
              <a:t> </a:t>
            </a:r>
            <a:r>
              <a:rPr lang="en-US" sz="1600" dirty="0" err="1"/>
              <a:t>Com.Contoso.ContactInfo</a:t>
            </a:r>
            <a:r>
              <a:rPr lang="en-US" sz="1600" dirty="0"/>
              <a:t>), but do not use Microsoft (</a:t>
            </a:r>
            <a:r>
              <a:rPr lang="en-US" sz="1600" dirty="0" err="1"/>
              <a:t>com.Microsoft</a:t>
            </a:r>
            <a:r>
              <a:rPr lang="en-US" sz="1600" dirty="0"/>
              <a:t> or </a:t>
            </a:r>
            <a:r>
              <a:rPr lang="en-US" sz="1600" dirty="0" err="1"/>
              <a:t>com.onMicrosoft</a:t>
            </a:r>
            <a:r>
              <a:rPr lang="en-US" sz="1600" dirty="0"/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405475415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24204-4778-4675-B4D9-538667EFC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extensions example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18691AF-7080-4564-BD5C-77AC807085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839701"/>
            <a:ext cx="10903902" cy="276999"/>
          </a:xfrm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b="1" dirty="0">
                <a:solidFill>
                  <a:schemeClr val="accent1"/>
                </a:solidFill>
                <a:latin typeface="+mj-lt"/>
              </a:rPr>
              <a:t>GET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</a:rPr>
              <a:t>https://graph.microsoft.com/v1.0/me?$select=id,displayName,mail&amp;$expand=extensions</a:t>
            </a:r>
            <a:endParaRPr lang="en-US" sz="1400" dirty="0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D28AA-8E54-4908-A2CA-E9E025F02F69}"/>
              </a:ext>
            </a:extLst>
          </p:cNvPr>
          <p:cNvSpPr/>
          <p:nvPr/>
        </p:nvSpPr>
        <p:spPr bwMode="auto">
          <a:xfrm>
            <a:off x="0" y="1503947"/>
            <a:ext cx="12436475" cy="500353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3229DC-5339-4274-8BE6-B9D0E0A66AA4}"/>
              </a:ext>
            </a:extLst>
          </p:cNvPr>
          <p:cNvSpPr/>
          <p:nvPr/>
        </p:nvSpPr>
        <p:spPr>
          <a:xfrm>
            <a:off x="465138" y="2485202"/>
            <a:ext cx="10065702" cy="3684085"/>
          </a:xfrm>
          <a:prstGeom prst="rect">
            <a:avLst/>
          </a:prstGeom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HTTP/1.1 200 OK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Content-Type: application/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json</a:t>
            </a:r>
            <a:endParaRPr lang="en-US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Content-length: 420</a:t>
            </a:r>
          </a:p>
          <a:p>
            <a:pPr>
              <a:lnSpc>
                <a:spcPct val="90000"/>
              </a:lnSpc>
            </a:pPr>
            <a:endParaRPr lang="en-US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"id": "84b80893-8749-40a3-97b7-68513b600544",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"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displayName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": "John Smith",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"mail": "john@contoso.com",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"extensions": [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    "@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odata.type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": "#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microsoft.graph.openTypeExtension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    "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extensionName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": "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com.contoso.roamingSettings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    "id": "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com.contoso.roamingSettings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    "theme": "dark",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    "color": "purple",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    "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lang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": "Japanese"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}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]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5475097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4914F6-3408-4439-8333-C42125158B1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21921"/>
          <a:stretch/>
        </p:blipFill>
        <p:spPr>
          <a:xfrm>
            <a:off x="0" y="0"/>
            <a:ext cx="8191919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1BCD096-7026-468D-9760-11AA3303337C}"/>
              </a:ext>
            </a:extLst>
          </p:cNvPr>
          <p:cNvSpPr/>
          <p:nvPr/>
        </p:nvSpPr>
        <p:spPr bwMode="auto">
          <a:xfrm rot="5400000">
            <a:off x="4076919" y="-4076921"/>
            <a:ext cx="4282633" cy="12436475"/>
          </a:xfrm>
          <a:prstGeom prst="rect">
            <a:avLst/>
          </a:prstGeom>
          <a:gradFill flip="none" rotWithShape="1">
            <a:gsLst>
              <a:gs pos="8000">
                <a:schemeClr val="bg2">
                  <a:alpha val="89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65686B-EC66-4D5E-956E-4AC66E541025}"/>
              </a:ext>
            </a:extLst>
          </p:cNvPr>
          <p:cNvSpPr/>
          <p:nvPr/>
        </p:nvSpPr>
        <p:spPr bwMode="auto">
          <a:xfrm rot="10800000">
            <a:off x="3241777" y="0"/>
            <a:ext cx="4950142" cy="6994524"/>
          </a:xfrm>
          <a:prstGeom prst="rect">
            <a:avLst/>
          </a:prstGeom>
          <a:gradFill flip="none" rotWithShape="1">
            <a:gsLst>
              <a:gs pos="1800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59C210-F9B0-4C85-8256-E99951E6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extensions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526BA-6121-4E17-8364-4734246B49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48158" y="1919804"/>
            <a:ext cx="4836159" cy="4388894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Versatility</a:t>
            </a:r>
            <a:endParaRPr lang="en-US" sz="1600" dirty="0">
              <a:solidFill>
                <a:schemeClr val="accent1"/>
              </a:solidFill>
              <a:latin typeface="+mj-lt"/>
            </a:endParaRP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Define schema extension definition and extend resource instances with strongly-typed custom data.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Discoverable by other apps via status property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Schema extensions are complex types, enabling use of HTTP verbs:</a:t>
            </a:r>
          </a:p>
          <a:p>
            <a:pPr marL="171450" indent="-171450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  <a:latin typeface="+mj-lt"/>
              </a:rPr>
              <a:t>POST</a:t>
            </a:r>
            <a:r>
              <a:rPr lang="en-US" sz="1600" dirty="0"/>
              <a:t> to specify custom data when creating a new resource instance</a:t>
            </a:r>
          </a:p>
          <a:p>
            <a:pPr marL="171450" indent="-171450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  <a:latin typeface="+mj-lt"/>
              </a:rPr>
              <a:t>GET</a:t>
            </a:r>
            <a:r>
              <a:rPr lang="en-US" sz="1600" dirty="0"/>
              <a:t> to read the custom data</a:t>
            </a:r>
          </a:p>
          <a:p>
            <a:pPr marL="171450" indent="-171450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  <a:latin typeface="+mj-lt"/>
              </a:rPr>
              <a:t>PATCH</a:t>
            </a:r>
            <a:r>
              <a:rPr lang="en-US" sz="1600" dirty="0"/>
              <a:t> to add or update in an existing resource instance</a:t>
            </a:r>
          </a:p>
          <a:p>
            <a:pPr marL="171450" indent="-171450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  <a:latin typeface="+mj-lt"/>
              </a:rPr>
              <a:t>PATCH</a:t>
            </a:r>
            <a:r>
              <a:rPr lang="en-US" sz="1600" dirty="0"/>
              <a:t> to set the complex type to null, deleting the custom data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5482224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28D88ED-7EAB-449C-B756-C32B988E21E1}"/>
              </a:ext>
            </a:extLst>
          </p:cNvPr>
          <p:cNvSpPr/>
          <p:nvPr/>
        </p:nvSpPr>
        <p:spPr bwMode="auto">
          <a:xfrm>
            <a:off x="0" y="1503947"/>
            <a:ext cx="12436475" cy="500353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E24204-4778-4675-B4D9-538667EFC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extensions example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C200C64-D8A4-4086-8445-FAD9D0DA7B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839701"/>
            <a:ext cx="10903902" cy="498598"/>
          </a:xfrm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b="1" dirty="0">
                <a:solidFill>
                  <a:schemeClr val="accent1"/>
                </a:solidFill>
                <a:latin typeface="+mj-lt"/>
              </a:rPr>
              <a:t>GET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</a:rPr>
              <a:t>https://graph.microsoft.com/v1.0/groups?$filter=graphlearn_courses/courseId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</a:rPr>
              <a:t>eq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</a:rPr>
              <a:t> ‘123’&amp; $select=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</a:rPr>
              <a:t>displayName,id,description,graphlearn_courses</a:t>
            </a:r>
            <a:endParaRPr lang="en-US" sz="1400" dirty="0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902D9A-9732-4EB9-AD9D-C63DD189AB10}"/>
              </a:ext>
            </a:extLst>
          </p:cNvPr>
          <p:cNvSpPr/>
          <p:nvPr/>
        </p:nvSpPr>
        <p:spPr>
          <a:xfrm>
            <a:off x="465138" y="2674053"/>
            <a:ext cx="10065702" cy="3490186"/>
          </a:xfrm>
          <a:prstGeom prst="rect">
            <a:avLst/>
          </a:prstGeom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HTTP/1.1 200 OK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Content-Type: application/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json</a:t>
            </a:r>
            <a:endParaRPr lang="en-US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Content-length: 326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"value": [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displayName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": "New Managers March 2017",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"id": "14429ae5-3e74-41a2-9fa8-028fbb984637",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"description": "New Managers training course for March 2017",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graphlearn_courses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": 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"@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odata.type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": "#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microsoft.graph.ComplexExtensionValue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"courseId":"123",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"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courseName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":"New Managers",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"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courseType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":"Online"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}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}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]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6479807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Placeholder 13">
            <a:extLst>
              <a:ext uri="{FF2B5EF4-FFF2-40B4-BE49-F238E27FC236}">
                <a16:creationId xmlns:a16="http://schemas.microsoft.com/office/drawing/2014/main" id="{A4DD0917-D265-4E51-85DB-6D270E4DDD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6142466"/>
              </p:ext>
            </p:extLst>
          </p:nvPr>
        </p:nvGraphicFramePr>
        <p:xfrm>
          <a:off x="465138" y="1402081"/>
          <a:ext cx="11533188" cy="50749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5902">
                  <a:extLst>
                    <a:ext uri="{9D8B030D-6E8A-4147-A177-3AD203B41FA5}">
                      <a16:colId xmlns:a16="http://schemas.microsoft.com/office/drawing/2014/main" val="2037588904"/>
                    </a:ext>
                  </a:extLst>
                </a:gridCol>
                <a:gridCol w="3743643">
                  <a:extLst>
                    <a:ext uri="{9D8B030D-6E8A-4147-A177-3AD203B41FA5}">
                      <a16:colId xmlns:a16="http://schemas.microsoft.com/office/drawing/2014/main" val="200505750"/>
                    </a:ext>
                  </a:extLst>
                </a:gridCol>
                <a:gridCol w="3743643">
                  <a:extLst>
                    <a:ext uri="{9D8B030D-6E8A-4147-A177-3AD203B41FA5}">
                      <a16:colId xmlns:a16="http://schemas.microsoft.com/office/drawing/2014/main" val="2560604071"/>
                    </a:ext>
                  </a:extLst>
                </a:gridCol>
              </a:tblGrid>
              <a:tr h="546509"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Resource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Open extensions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Schema extensions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266737"/>
                  </a:ext>
                </a:extLst>
              </a:tr>
              <a:tr h="4528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Administrative unit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Preview only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Preview only</a:t>
                      </a:r>
                      <a:endParaRPr lang="en-US" sz="1600" dirty="0">
                        <a:latin typeface="Lucida Console" panose="020B0609040504020204" pitchFamily="49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557"/>
                  </a:ext>
                </a:extLst>
              </a:tr>
              <a:tr h="4528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Calendar event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GA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>
                        <a:latin typeface="Lucida Console" panose="020B0609040504020204" pitchFamily="49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1507760"/>
                  </a:ext>
                </a:extLst>
              </a:tr>
              <a:tr h="4528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Device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>
                        <a:latin typeface="Lucida Console" panose="020B0609040504020204" pitchFamily="49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5213843"/>
                  </a:ext>
                </a:extLst>
              </a:tr>
              <a:tr h="4528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Group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>
                        <a:latin typeface="Lucida Console" panose="020B0609040504020204" pitchFamily="49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081525"/>
                  </a:ext>
                </a:extLst>
              </a:tr>
              <a:tr h="4528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Group calendar event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>
                        <a:latin typeface="Lucida Console" panose="020B0609040504020204" pitchFamily="49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3566587"/>
                  </a:ext>
                </a:extLst>
              </a:tr>
              <a:tr h="4528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Group conversation post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>
                        <a:latin typeface="Lucida Console" panose="020B0609040504020204" pitchFamily="49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6430017"/>
                  </a:ext>
                </a:extLst>
              </a:tr>
              <a:tr h="4528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Message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>
                        <a:latin typeface="Lucida Console" panose="020B0609040504020204" pitchFamily="49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186452"/>
                  </a:ext>
                </a:extLst>
              </a:tr>
              <a:tr h="4528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Organization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Lucida Console" panose="020B0609040504020204" pitchFamily="49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4240782"/>
                  </a:ext>
                </a:extLst>
              </a:tr>
              <a:tr h="4528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Personal contact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>
                        <a:latin typeface="Lucida Console" panose="020B0609040504020204" pitchFamily="49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884603"/>
                  </a:ext>
                </a:extLst>
              </a:tr>
              <a:tr h="4528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User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GA</a:t>
                      </a:r>
                      <a:endParaRPr lang="en-US" sz="1600" dirty="0">
                        <a:latin typeface="Lucida Console" panose="020B0609040504020204" pitchFamily="49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0265514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035F8E6-4C02-4111-977D-AA2A266C2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Supported resources</a:t>
            </a:r>
          </a:p>
        </p:txBody>
      </p:sp>
    </p:spTree>
    <p:extLst>
      <p:ext uri="{BB962C8B-B14F-4D97-AF65-F5344CB8AC3E}">
        <p14:creationId xmlns:p14="http://schemas.microsoft.com/office/powerpoint/2010/main" val="57004822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Placeholder 13">
            <a:extLst>
              <a:ext uri="{FF2B5EF4-FFF2-40B4-BE49-F238E27FC236}">
                <a16:creationId xmlns:a16="http://schemas.microsoft.com/office/drawing/2014/main" id="{70B811F5-990F-4BB9-867B-83DBDAEE52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5710597"/>
              </p:ext>
            </p:extLst>
          </p:nvPr>
        </p:nvGraphicFramePr>
        <p:xfrm>
          <a:off x="465138" y="1402080"/>
          <a:ext cx="11533187" cy="50749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9942">
                  <a:extLst>
                    <a:ext uri="{9D8B030D-6E8A-4147-A177-3AD203B41FA5}">
                      <a16:colId xmlns:a16="http://schemas.microsoft.com/office/drawing/2014/main" val="2037588904"/>
                    </a:ext>
                  </a:extLst>
                </a:gridCol>
                <a:gridCol w="9453245">
                  <a:extLst>
                    <a:ext uri="{9D8B030D-6E8A-4147-A177-3AD203B41FA5}">
                      <a16:colId xmlns:a16="http://schemas.microsoft.com/office/drawing/2014/main" val="200505750"/>
                    </a:ext>
                  </a:extLst>
                </a:gridCol>
              </a:tblGrid>
              <a:tr h="771590"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State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Lifecycle state behavior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266737"/>
                  </a:ext>
                </a:extLst>
              </a:tr>
              <a:tr h="1334032"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+mj-lt"/>
                        </a:rPr>
                        <a:t>InDevelopment</a:t>
                      </a:r>
                      <a:endParaRPr lang="en-US" sz="1600" dirty="0">
                        <a:latin typeface="+mj-lt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Initial state. Only the owner app can extend resource instances with this schema definition, and only in the same directory where the owner app is registered.</a:t>
                      </a:r>
                    </a:p>
                    <a:p>
                      <a:r>
                        <a:rPr lang="en-US" sz="1600" dirty="0"/>
                        <a:t>Only the owner app can update the extension definition with additive changes or delete it.</a:t>
                      </a:r>
                    </a:p>
                    <a:p>
                      <a:r>
                        <a:rPr lang="en-US" sz="1600" dirty="0"/>
                        <a:t>The owner app can move from </a:t>
                      </a:r>
                      <a:r>
                        <a:rPr lang="en-US" sz="1600" b="0" dirty="0" err="1">
                          <a:latin typeface="+mj-lt"/>
                        </a:rPr>
                        <a:t>InDevelopment</a:t>
                      </a:r>
                      <a:r>
                        <a:rPr lang="en-US" sz="1600" b="1" dirty="0"/>
                        <a:t> </a:t>
                      </a:r>
                      <a:r>
                        <a:rPr lang="en-US" sz="1600" b="0" dirty="0"/>
                        <a:t>to </a:t>
                      </a:r>
                      <a:r>
                        <a:rPr lang="en-US" sz="1600" b="0" dirty="0">
                          <a:latin typeface="+mj-lt"/>
                        </a:rPr>
                        <a:t>Available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557"/>
                  </a:ext>
                </a:extLst>
              </a:tr>
              <a:tr h="163526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Available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Available for use by all apps in any tenant. Any app can add custom data to instances of those resource types (as long as it has permission to the resource).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Only the owner app can update the extension definition with additive changes.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No app can delete the extension definition while in this state.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The owner app can move from 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Available</a:t>
                      </a:r>
                      <a:r>
                        <a:rPr lang="en-US" sz="1600" b="1" dirty="0"/>
                        <a:t> </a:t>
                      </a:r>
                      <a:r>
                        <a:rPr lang="en-US" sz="1600" b="0" dirty="0"/>
                        <a:t>to 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Deprecated</a:t>
                      </a:r>
                      <a:r>
                        <a:rPr lang="en-US" sz="1600" b="0" dirty="0"/>
                        <a:t>.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1507760"/>
                  </a:ext>
                </a:extLst>
              </a:tr>
              <a:tr h="133403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Deprecated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Schema extension definition can no longer be read or modified.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No app can view, update, add new properties, or delete the extension. Apps can, however, still read, update, or delete existing extension property values.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The owner app can move from 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Deprecated</a:t>
                      </a:r>
                      <a:r>
                        <a:rPr lang="en-US" sz="1600" b="1" dirty="0"/>
                        <a:t> </a:t>
                      </a:r>
                      <a:r>
                        <a:rPr lang="en-US" sz="1600" b="0" dirty="0"/>
                        <a:t>back to 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Available</a:t>
                      </a:r>
                      <a:r>
                        <a:rPr lang="en-US" sz="1600" b="0" dirty="0"/>
                        <a:t>.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5213843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290E35A-3C22-458D-83D7-BB1EBF914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extensions lifecycle</a:t>
            </a:r>
          </a:p>
        </p:txBody>
      </p:sp>
    </p:spTree>
    <p:extLst>
      <p:ext uri="{BB962C8B-B14F-4D97-AF65-F5344CB8AC3E}">
        <p14:creationId xmlns:p14="http://schemas.microsoft.com/office/powerpoint/2010/main" val="11327209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1082</Words>
  <Application>Microsoft Macintosh PowerPoint</Application>
  <PresentationFormat>Custom</PresentationFormat>
  <Paragraphs>176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Consolas</vt:lpstr>
      <vt:lpstr>Lucida Console</vt:lpstr>
      <vt:lpstr>Segoe UI</vt:lpstr>
      <vt:lpstr>Segoe UI Light</vt:lpstr>
      <vt:lpstr>Segoe UI Semibold</vt:lpstr>
      <vt:lpstr>Wingdings</vt:lpstr>
      <vt:lpstr>1_Office 365 PPT Template - 2017</vt:lpstr>
      <vt:lpstr>Microsoft Graph Capabilities</vt:lpstr>
      <vt:lpstr>PowerPoint Presentation</vt:lpstr>
      <vt:lpstr>Extending Microsoft Graph</vt:lpstr>
      <vt:lpstr>Open extensions</vt:lpstr>
      <vt:lpstr>Open extensions example</vt:lpstr>
      <vt:lpstr>Schema extensions</vt:lpstr>
      <vt:lpstr>Schema extensions example</vt:lpstr>
      <vt:lpstr>Supported resources</vt:lpstr>
      <vt:lpstr>Schema extensions lifecycle</vt:lpstr>
      <vt:lpstr>Permissions and Data Limits</vt:lpstr>
      <vt:lpstr>Demo</vt:lpstr>
      <vt:lpstr>Summary</vt:lpstr>
      <vt:lpstr>Thank you</vt:lpstr>
      <vt:lpstr>PowerPoint Presentation</vt:lpstr>
    </vt:vector>
  </TitlesOfParts>
  <Manager/>
  <Company/>
  <LinksUpToDate>false</LinksUpToDate>
  <SharedDoc>false</SharedDoc>
  <HyperlinksChanged>false</HyperlinksChanged>
  <AppVersion>16.0007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2017-10-25T12:54:45Z</dcterms:modified>
</cp:coreProperties>
</file>

<file path=docProps/thumbnail.jpeg>
</file>